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58" r:id="rId5"/>
    <p:sldId id="265" r:id="rId6"/>
    <p:sldId id="266" r:id="rId7"/>
    <p:sldId id="267" r:id="rId8"/>
    <p:sldId id="268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YC…"/>
          <p:cNvSpPr txBox="1">
            <a:spLocks noGrp="1"/>
          </p:cNvSpPr>
          <p:nvPr>
            <p:ph type="ctrTitle"/>
          </p:nvPr>
        </p:nvSpPr>
        <p:spPr>
          <a:xfrm>
            <a:off x="1269999" y="2819560"/>
            <a:ext cx="10464801" cy="3302001"/>
          </a:xfrm>
          <a:prstGeom prst="rect">
            <a:avLst/>
          </a:prstGeom>
        </p:spPr>
        <p:txBody>
          <a:bodyPr lIns="38100" tIns="38100" rIns="38100" bIns="38100" anchor="ctr"/>
          <a:lstStyle/>
          <a:p>
            <a:pPr defTabSz="12700">
              <a:lnSpc>
                <a:spcPct val="60000"/>
              </a:lnSpc>
              <a:defRPr sz="10000"/>
            </a:pPr>
            <a:r>
              <a:t>NYC </a:t>
            </a:r>
          </a:p>
          <a:p>
            <a:pPr defTabSz="12700">
              <a:lnSpc>
                <a:spcPct val="60000"/>
              </a:lnSpc>
              <a:defRPr sz="10000"/>
            </a:pPr>
            <a:r>
              <a:t>TAXI</a:t>
            </a:r>
          </a:p>
        </p:txBody>
      </p:sp>
      <p:pic>
        <p:nvPicPr>
          <p:cNvPr id="120" name="1.png" descr="1.png"/>
          <p:cNvPicPr>
            <a:picLocks noChangeAspect="1"/>
          </p:cNvPicPr>
          <p:nvPr/>
        </p:nvPicPr>
        <p:blipFill>
          <a:blip r:embed="rId2">
            <a:alphaModFix amt="25185"/>
            <a:extLst/>
          </a:blip>
          <a:stretch>
            <a:fillRect/>
          </a:stretch>
        </p:blipFill>
        <p:spPr>
          <a:xfrm>
            <a:off x="-853000" y="-26800"/>
            <a:ext cx="14710800" cy="980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2.png" descr="2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05079" y="-3915"/>
            <a:ext cx="14630403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Peleg…"/>
          <p:cNvSpPr txBox="1"/>
          <p:nvPr/>
        </p:nvSpPr>
        <p:spPr>
          <a:xfrm>
            <a:off x="2700452" y="4277970"/>
            <a:ext cx="208483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Peleg</a:t>
            </a:r>
          </a:p>
          <a:p>
            <a:r>
              <a:rPr dirty="0"/>
              <a:t> “Snake Eye”</a:t>
            </a:r>
          </a:p>
          <a:p>
            <a:r>
              <a:rPr dirty="0"/>
              <a:t> Amon</a:t>
            </a:r>
          </a:p>
        </p:txBody>
      </p:sp>
      <p:sp>
        <p:nvSpPr>
          <p:cNvPr id="124" name="Guy…"/>
          <p:cNvSpPr txBox="1"/>
          <p:nvPr/>
        </p:nvSpPr>
        <p:spPr>
          <a:xfrm>
            <a:off x="6299540" y="4277970"/>
            <a:ext cx="2485036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Guy</a:t>
            </a:r>
          </a:p>
          <a:p>
            <a:r>
              <a:t> “Machine Gun”</a:t>
            </a:r>
          </a:p>
          <a:p>
            <a:r>
              <a:t>Gourevitz</a:t>
            </a:r>
          </a:p>
        </p:txBody>
      </p:sp>
      <p:sp>
        <p:nvSpPr>
          <p:cNvPr id="125" name="Ram…"/>
          <p:cNvSpPr txBox="1"/>
          <p:nvPr/>
        </p:nvSpPr>
        <p:spPr>
          <a:xfrm>
            <a:off x="10211353" y="4277970"/>
            <a:ext cx="2259788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Ram</a:t>
            </a:r>
          </a:p>
          <a:p>
            <a:r>
              <a:t>“The Butcher”</a:t>
            </a:r>
          </a:p>
          <a:p>
            <a:r>
              <a:t>Penkar</a:t>
            </a:r>
          </a:p>
        </p:txBody>
      </p:sp>
      <p:sp>
        <p:nvSpPr>
          <p:cNvPr id="126" name="Head Chief Executive…"/>
          <p:cNvSpPr txBox="1"/>
          <p:nvPr/>
        </p:nvSpPr>
        <p:spPr>
          <a:xfrm>
            <a:off x="2492610" y="5476007"/>
            <a:ext cx="2500517" cy="971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 b="0"/>
            </a:pPr>
            <a:r>
              <a:t>Head Chief Executive</a:t>
            </a:r>
          </a:p>
          <a:p>
            <a:pPr>
              <a:defRPr sz="1900" b="0"/>
            </a:pPr>
            <a:r>
              <a:t> VP</a:t>
            </a:r>
          </a:p>
          <a:p>
            <a:pPr>
              <a:defRPr sz="1900" b="0"/>
            </a:pPr>
            <a:r>
              <a:t> Global HQ</a:t>
            </a:r>
          </a:p>
        </p:txBody>
      </p:sp>
      <p:sp>
        <p:nvSpPr>
          <p:cNvPr id="127" name="Director…"/>
          <p:cNvSpPr txBox="1"/>
          <p:nvPr/>
        </p:nvSpPr>
        <p:spPr>
          <a:xfrm>
            <a:off x="6307122" y="5476007"/>
            <a:ext cx="2469872" cy="971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 b="0"/>
            </a:pPr>
            <a:r>
              <a:t>Director</a:t>
            </a:r>
          </a:p>
          <a:p>
            <a:pPr>
              <a:defRPr sz="1900" b="0"/>
            </a:pPr>
            <a:r>
              <a:t>Team leader</a:t>
            </a:r>
          </a:p>
          <a:p>
            <a:pPr>
              <a:defRPr sz="1900" b="0"/>
            </a:pPr>
            <a:r>
              <a:t>VP Development R&amp;D</a:t>
            </a:r>
          </a:p>
        </p:txBody>
      </p:sp>
      <p:sp>
        <p:nvSpPr>
          <p:cNvPr id="128" name="Junior…"/>
          <p:cNvSpPr txBox="1"/>
          <p:nvPr/>
        </p:nvSpPr>
        <p:spPr>
          <a:xfrm>
            <a:off x="10048279" y="5476007"/>
            <a:ext cx="2585937" cy="971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 b="0"/>
            </a:pPr>
            <a:r>
              <a:t>Junior </a:t>
            </a:r>
          </a:p>
          <a:p>
            <a:pPr>
              <a:defRPr sz="1900" b="0"/>
            </a:pPr>
            <a:r>
              <a:t>Co-Founder </a:t>
            </a:r>
          </a:p>
          <a:p>
            <a:pPr>
              <a:defRPr sz="1900" b="0"/>
            </a:pPr>
            <a:r>
              <a:t>Head of Space Launch</a:t>
            </a:r>
          </a:p>
        </p:txBody>
      </p:sp>
      <p:pic>
        <p:nvPicPr>
          <p:cNvPr id="129" name="Peleg.png" descr="Pele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0452" y="2133344"/>
            <a:ext cx="2084833" cy="208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ram" descr="ra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98831" y="2133344"/>
            <a:ext cx="2084833" cy="208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uy.png" descr="gu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55903" y="2133344"/>
            <a:ext cx="2084833" cy="208483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BUSINESS QUESTION">
            <a:extLst>
              <a:ext uri="{FF2B5EF4-FFF2-40B4-BE49-F238E27FC236}">
                <a16:creationId xmlns:a16="http://schemas.microsoft.com/office/drawing/2014/main" id="{F46D6B3D-39EB-444A-A8BF-76180167FDD6}"/>
              </a:ext>
            </a:extLst>
          </p:cNvPr>
          <p:cNvSpPr txBox="1"/>
          <p:nvPr/>
        </p:nvSpPr>
        <p:spPr>
          <a:xfrm>
            <a:off x="6234813" y="598223"/>
            <a:ext cx="26144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MEET THE TEAM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USINESS QUESTION"/>
          <p:cNvSpPr txBox="1"/>
          <p:nvPr/>
        </p:nvSpPr>
        <p:spPr>
          <a:xfrm>
            <a:off x="6371070" y="619983"/>
            <a:ext cx="23419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THE DATA SET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DCB0DF-A856-44E8-8CFE-A2F8667E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86" y="1091907"/>
            <a:ext cx="5279551" cy="59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20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USINESS QUESTION"/>
          <p:cNvSpPr txBox="1"/>
          <p:nvPr/>
        </p:nvSpPr>
        <p:spPr>
          <a:xfrm>
            <a:off x="5678571" y="619983"/>
            <a:ext cx="372698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THE BUSINESS TARGET</a:t>
            </a:r>
            <a:endParaRPr dirty="0"/>
          </a:p>
        </p:txBody>
      </p:sp>
      <p:sp>
        <p:nvSpPr>
          <p:cNvPr id="4" name="BUSINESS QUESTION">
            <a:extLst>
              <a:ext uri="{FF2B5EF4-FFF2-40B4-BE49-F238E27FC236}">
                <a16:creationId xmlns:a16="http://schemas.microsoft.com/office/drawing/2014/main" id="{1F3BB76E-E31E-4AB4-BD81-7B16254B1F52}"/>
              </a:ext>
            </a:extLst>
          </p:cNvPr>
          <p:cNvSpPr txBox="1"/>
          <p:nvPr/>
        </p:nvSpPr>
        <p:spPr>
          <a:xfrm>
            <a:off x="2070340" y="1588780"/>
            <a:ext cx="10934459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GB" sz="3200" b="0" dirty="0"/>
              <a:t>To provide a </a:t>
            </a:r>
            <a:r>
              <a:rPr lang="en-GB" sz="3200" dirty="0"/>
              <a:t>recommendation system </a:t>
            </a:r>
            <a:r>
              <a:rPr lang="en-GB" sz="3200" b="0" dirty="0"/>
              <a:t>for a taxi driver </a:t>
            </a:r>
          </a:p>
          <a:p>
            <a:r>
              <a:rPr lang="en-GB" sz="3200" b="0" dirty="0"/>
              <a:t>that predicts its next trip </a:t>
            </a:r>
            <a:endParaRPr sz="3200" dirty="0"/>
          </a:p>
        </p:txBody>
      </p:sp>
      <p:sp>
        <p:nvSpPr>
          <p:cNvPr id="5" name="BUSINESS QUESTION">
            <a:extLst>
              <a:ext uri="{FF2B5EF4-FFF2-40B4-BE49-F238E27FC236}">
                <a16:creationId xmlns:a16="http://schemas.microsoft.com/office/drawing/2014/main" id="{42B9C767-EEC3-4F20-91AD-60DEB9F93609}"/>
              </a:ext>
            </a:extLst>
          </p:cNvPr>
          <p:cNvSpPr txBox="1"/>
          <p:nvPr/>
        </p:nvSpPr>
        <p:spPr>
          <a:xfrm>
            <a:off x="6856775" y="2833653"/>
            <a:ext cx="13705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b="0" dirty="0"/>
              <a:t>based on</a:t>
            </a:r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0DDC8-3727-45B9-87D1-F7426126A9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1898" y="3923461"/>
            <a:ext cx="2161043" cy="1087477"/>
          </a:xfrm>
          <a:prstGeom prst="rect">
            <a:avLst/>
          </a:prstGeom>
        </p:spPr>
      </p:pic>
      <p:sp>
        <p:nvSpPr>
          <p:cNvPr id="8" name="BUSINESS QUESTION">
            <a:extLst>
              <a:ext uri="{FF2B5EF4-FFF2-40B4-BE49-F238E27FC236}">
                <a16:creationId xmlns:a16="http://schemas.microsoft.com/office/drawing/2014/main" id="{A1008CF3-01CF-445E-B8DC-F0F5886F4DB3}"/>
              </a:ext>
            </a:extLst>
          </p:cNvPr>
          <p:cNvSpPr txBox="1"/>
          <p:nvPr/>
        </p:nvSpPr>
        <p:spPr>
          <a:xfrm>
            <a:off x="2257707" y="5041715"/>
            <a:ext cx="27181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Duration (min)</a:t>
            </a:r>
            <a:endParaRPr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FD42A-6413-48C9-9722-6CBC1DE7D8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72" y="3760737"/>
            <a:ext cx="1247655" cy="1250201"/>
          </a:xfrm>
          <a:prstGeom prst="rect">
            <a:avLst/>
          </a:prstGeom>
        </p:spPr>
      </p:pic>
      <p:sp>
        <p:nvSpPr>
          <p:cNvPr id="11" name="BUSINESS QUESTION">
            <a:extLst>
              <a:ext uri="{FF2B5EF4-FFF2-40B4-BE49-F238E27FC236}">
                <a16:creationId xmlns:a16="http://schemas.microsoft.com/office/drawing/2014/main" id="{0354B2D4-0904-406C-9ADC-F0562B0C5E84}"/>
              </a:ext>
            </a:extLst>
          </p:cNvPr>
          <p:cNvSpPr txBox="1"/>
          <p:nvPr/>
        </p:nvSpPr>
        <p:spPr>
          <a:xfrm>
            <a:off x="5143317" y="5041714"/>
            <a:ext cx="27181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Distance (mile)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0C112-F54C-49C4-821E-ABBDA6E86D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53" y="3743282"/>
            <a:ext cx="1298432" cy="1298432"/>
          </a:xfrm>
          <a:prstGeom prst="rect">
            <a:avLst/>
          </a:prstGeom>
        </p:spPr>
      </p:pic>
      <p:sp>
        <p:nvSpPr>
          <p:cNvPr id="14" name="BUSINESS QUESTION">
            <a:extLst>
              <a:ext uri="{FF2B5EF4-FFF2-40B4-BE49-F238E27FC236}">
                <a16:creationId xmlns:a16="http://schemas.microsoft.com/office/drawing/2014/main" id="{835B7675-C336-4AB0-B798-553EA10D83BD}"/>
              </a:ext>
            </a:extLst>
          </p:cNvPr>
          <p:cNvSpPr txBox="1"/>
          <p:nvPr/>
        </p:nvSpPr>
        <p:spPr>
          <a:xfrm>
            <a:off x="7760787" y="5010938"/>
            <a:ext cx="27181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Time (hours)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CD1454-68A3-4549-BE70-695FAAE522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139" y="3760737"/>
            <a:ext cx="1298433" cy="1298433"/>
          </a:xfrm>
          <a:prstGeom prst="rect">
            <a:avLst/>
          </a:prstGeom>
        </p:spPr>
      </p:pic>
      <p:sp>
        <p:nvSpPr>
          <p:cNvPr id="19" name="BUSINESS QUESTION">
            <a:extLst>
              <a:ext uri="{FF2B5EF4-FFF2-40B4-BE49-F238E27FC236}">
                <a16:creationId xmlns:a16="http://schemas.microsoft.com/office/drawing/2014/main" id="{5287B692-BC26-4703-A828-6317742C7B6D}"/>
              </a:ext>
            </a:extLst>
          </p:cNvPr>
          <p:cNvSpPr txBox="1"/>
          <p:nvPr/>
        </p:nvSpPr>
        <p:spPr>
          <a:xfrm>
            <a:off x="10371273" y="5010938"/>
            <a:ext cx="27181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Precipitate (inch)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4" grpId="0" animBg="1"/>
      <p:bldP spid="5" grpId="0" animBg="1"/>
      <p:bldP spid="8" grpId="0" animBg="1"/>
      <p:bldP spid="11" grpId="0" animBg="1"/>
      <p:bldP spid="14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USINESS QUESTION"/>
          <p:cNvSpPr txBox="1"/>
          <p:nvPr/>
        </p:nvSpPr>
        <p:spPr>
          <a:xfrm>
            <a:off x="4978884" y="619983"/>
            <a:ext cx="512640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MISSING VALUES &amp; IMPUTATION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9B4950-7DCB-4B1F-8A6E-50A6D29ACF85}"/>
              </a:ext>
            </a:extLst>
          </p:cNvPr>
          <p:cNvGrpSpPr/>
          <p:nvPr/>
        </p:nvGrpSpPr>
        <p:grpSpPr>
          <a:xfrm>
            <a:off x="2071428" y="1782968"/>
            <a:ext cx="2173665" cy="1210588"/>
            <a:chOff x="2174049" y="1849780"/>
            <a:chExt cx="2173665" cy="1210588"/>
          </a:xfrm>
        </p:grpSpPr>
        <p:sp>
          <p:nvSpPr>
            <p:cNvPr id="8" name="BUSINESS QUESTION">
              <a:extLst>
                <a:ext uri="{FF2B5EF4-FFF2-40B4-BE49-F238E27FC236}">
                  <a16:creationId xmlns:a16="http://schemas.microsoft.com/office/drawing/2014/main" id="{B6D42483-6E6E-4804-943D-2BE96AE805EE}"/>
                </a:ext>
              </a:extLst>
            </p:cNvPr>
            <p:cNvSpPr txBox="1"/>
            <p:nvPr/>
          </p:nvSpPr>
          <p:spPr>
            <a:xfrm>
              <a:off x="2174049" y="1849780"/>
              <a:ext cx="1587068" cy="1210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“T” = missing values</a:t>
              </a:r>
              <a:endParaRPr b="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C46600-DB98-4EA2-809D-E57238445324}"/>
                </a:ext>
              </a:extLst>
            </p:cNvPr>
            <p:cNvCxnSpPr/>
            <p:nvPr/>
          </p:nvCxnSpPr>
          <p:spPr>
            <a:xfrm>
              <a:off x="3761117" y="2356209"/>
              <a:ext cx="586597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A2B417-9E34-4267-98BA-4633594D42DA}"/>
              </a:ext>
            </a:extLst>
          </p:cNvPr>
          <p:cNvGrpSpPr/>
          <p:nvPr/>
        </p:nvGrpSpPr>
        <p:grpSpPr>
          <a:xfrm>
            <a:off x="4245093" y="1967634"/>
            <a:ext cx="2173665" cy="841256"/>
            <a:chOff x="2174049" y="2034446"/>
            <a:chExt cx="2173665" cy="841256"/>
          </a:xfrm>
        </p:grpSpPr>
        <p:sp>
          <p:nvSpPr>
            <p:cNvPr id="16" name="BUSINESS QUESTION">
              <a:extLst>
                <a:ext uri="{FF2B5EF4-FFF2-40B4-BE49-F238E27FC236}">
                  <a16:creationId xmlns:a16="http://schemas.microsoft.com/office/drawing/2014/main" id="{FA2E3310-8439-444C-8E8D-CA1B919CFB44}"/>
                </a:ext>
              </a:extLst>
            </p:cNvPr>
            <p:cNvSpPr txBox="1"/>
            <p:nvPr/>
          </p:nvSpPr>
          <p:spPr>
            <a:xfrm>
              <a:off x="2174049" y="2034446"/>
              <a:ext cx="1587068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Read “T” as </a:t>
              </a:r>
              <a:r>
                <a:rPr lang="en-US" b="0" dirty="0" err="1"/>
                <a:t>NaN</a:t>
              </a:r>
              <a:endParaRPr b="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35EAD4-7A04-40D2-86E9-38CB161E3AC5}"/>
                </a:ext>
              </a:extLst>
            </p:cNvPr>
            <p:cNvCxnSpPr/>
            <p:nvPr/>
          </p:nvCxnSpPr>
          <p:spPr>
            <a:xfrm>
              <a:off x="3761117" y="2356209"/>
              <a:ext cx="586597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7C75B8-627A-467F-8794-A4F3BDC92BB4}"/>
              </a:ext>
            </a:extLst>
          </p:cNvPr>
          <p:cNvGrpSpPr/>
          <p:nvPr/>
        </p:nvGrpSpPr>
        <p:grpSpPr>
          <a:xfrm>
            <a:off x="6348269" y="1782968"/>
            <a:ext cx="2173665" cy="1210588"/>
            <a:chOff x="2174049" y="1849780"/>
            <a:chExt cx="2173665" cy="1210588"/>
          </a:xfrm>
        </p:grpSpPr>
        <p:sp>
          <p:nvSpPr>
            <p:cNvPr id="19" name="BUSINESS QUESTION">
              <a:extLst>
                <a:ext uri="{FF2B5EF4-FFF2-40B4-BE49-F238E27FC236}">
                  <a16:creationId xmlns:a16="http://schemas.microsoft.com/office/drawing/2014/main" id="{BD2CEB9C-0A6B-48CE-A485-FD9D1C1550EB}"/>
                </a:ext>
              </a:extLst>
            </p:cNvPr>
            <p:cNvSpPr txBox="1"/>
            <p:nvPr/>
          </p:nvSpPr>
          <p:spPr>
            <a:xfrm>
              <a:off x="2174049" y="1849780"/>
              <a:ext cx="1587068" cy="1210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Find </a:t>
              </a:r>
              <a:r>
                <a:rPr lang="en-US" b="0" dirty="0" err="1"/>
                <a:t>NaN</a:t>
              </a:r>
              <a:r>
                <a:rPr lang="en-US" b="0" dirty="0"/>
                <a:t> in 3 columns</a:t>
              </a:r>
              <a:endParaRPr b="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6F0FBD-68F4-427C-988D-C67640F3B48F}"/>
                </a:ext>
              </a:extLst>
            </p:cNvPr>
            <p:cNvCxnSpPr/>
            <p:nvPr/>
          </p:nvCxnSpPr>
          <p:spPr>
            <a:xfrm>
              <a:off x="3761117" y="2356209"/>
              <a:ext cx="586597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3F6454-55F2-4E55-9D81-ED9817A814E0}"/>
              </a:ext>
            </a:extLst>
          </p:cNvPr>
          <p:cNvGrpSpPr/>
          <p:nvPr/>
        </p:nvGrpSpPr>
        <p:grpSpPr>
          <a:xfrm>
            <a:off x="8609096" y="1782968"/>
            <a:ext cx="2173665" cy="1210588"/>
            <a:chOff x="2174049" y="1849780"/>
            <a:chExt cx="2173665" cy="1210588"/>
          </a:xfrm>
        </p:grpSpPr>
        <p:sp>
          <p:nvSpPr>
            <p:cNvPr id="25" name="BUSINESS QUESTION">
              <a:extLst>
                <a:ext uri="{FF2B5EF4-FFF2-40B4-BE49-F238E27FC236}">
                  <a16:creationId xmlns:a16="http://schemas.microsoft.com/office/drawing/2014/main" id="{FAB63255-F2C6-4A95-8782-97E21752BFDF}"/>
                </a:ext>
              </a:extLst>
            </p:cNvPr>
            <p:cNvSpPr txBox="1"/>
            <p:nvPr/>
          </p:nvSpPr>
          <p:spPr>
            <a:xfrm>
              <a:off x="2174049" y="1849780"/>
              <a:ext cx="1587068" cy="1210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Find most frequent value</a:t>
              </a:r>
              <a:endParaRPr b="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7F2EB7-080C-4B6C-99C5-A3DE2C1830CE}"/>
                </a:ext>
              </a:extLst>
            </p:cNvPr>
            <p:cNvCxnSpPr/>
            <p:nvPr/>
          </p:nvCxnSpPr>
          <p:spPr>
            <a:xfrm>
              <a:off x="3761117" y="2356209"/>
              <a:ext cx="586597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7" name="BUSINESS QUESTION">
            <a:extLst>
              <a:ext uri="{FF2B5EF4-FFF2-40B4-BE49-F238E27FC236}">
                <a16:creationId xmlns:a16="http://schemas.microsoft.com/office/drawing/2014/main" id="{ECB899D7-C71C-44BB-957D-93E8E91B90C0}"/>
              </a:ext>
            </a:extLst>
          </p:cNvPr>
          <p:cNvSpPr txBox="1"/>
          <p:nvPr/>
        </p:nvSpPr>
        <p:spPr>
          <a:xfrm>
            <a:off x="10869923" y="1782968"/>
            <a:ext cx="158706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Impute values - no drops</a:t>
            </a:r>
            <a:endParaRPr b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DF6EBD4-5235-4973-9EA1-D631FE8078BA}"/>
              </a:ext>
            </a:extLst>
          </p:cNvPr>
          <p:cNvGrpSpPr/>
          <p:nvPr/>
        </p:nvGrpSpPr>
        <p:grpSpPr>
          <a:xfrm>
            <a:off x="2257322" y="3562935"/>
            <a:ext cx="10199669" cy="2969292"/>
            <a:chOff x="2257322" y="3562935"/>
            <a:chExt cx="10199669" cy="2969292"/>
          </a:xfrm>
        </p:grpSpPr>
        <p:sp>
          <p:nvSpPr>
            <p:cNvPr id="7" name="BUSINESS QUESTION">
              <a:extLst>
                <a:ext uri="{FF2B5EF4-FFF2-40B4-BE49-F238E27FC236}">
                  <a16:creationId xmlns:a16="http://schemas.microsoft.com/office/drawing/2014/main" id="{99FE00B6-1C7C-487A-8748-AC8748C18E06}"/>
                </a:ext>
              </a:extLst>
            </p:cNvPr>
            <p:cNvSpPr txBox="1"/>
            <p:nvPr/>
          </p:nvSpPr>
          <p:spPr>
            <a:xfrm>
              <a:off x="5652149" y="3562935"/>
              <a:ext cx="3779882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lang="en-US" dirty="0"/>
                <a:t>CHANGES IN FEATURES</a:t>
              </a:r>
              <a:endParaRPr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4292308-3ADB-40BB-93C3-358EEF13C02F}"/>
                </a:ext>
              </a:extLst>
            </p:cNvPr>
            <p:cNvGrpSpPr/>
            <p:nvPr/>
          </p:nvGrpSpPr>
          <p:grpSpPr>
            <a:xfrm>
              <a:off x="2257322" y="4115218"/>
              <a:ext cx="10199669" cy="1445026"/>
              <a:chOff x="2257322" y="4425772"/>
              <a:chExt cx="10199669" cy="1445026"/>
            </a:xfrm>
          </p:grpSpPr>
          <p:sp>
            <p:nvSpPr>
              <p:cNvPr id="10" name="BUSINESS QUESTION">
                <a:extLst>
                  <a:ext uri="{FF2B5EF4-FFF2-40B4-BE49-F238E27FC236}">
                    <a16:creationId xmlns:a16="http://schemas.microsoft.com/office/drawing/2014/main" id="{F9126697-1F29-437C-86B2-79658F7DFE27}"/>
                  </a:ext>
                </a:extLst>
              </p:cNvPr>
              <p:cNvSpPr txBox="1"/>
              <p:nvPr/>
            </p:nvSpPr>
            <p:spPr>
              <a:xfrm>
                <a:off x="2277451" y="4425772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dirty="0"/>
                  <a:t>“</a:t>
                </a:r>
                <a:r>
                  <a:rPr lang="en-US" b="0" dirty="0"/>
                  <a:t>date” (format: </a:t>
                </a:r>
                <a:r>
                  <a:rPr lang="en-US" b="0" dirty="0" err="1"/>
                  <a:t>yyyy</a:t>
                </a:r>
                <a:r>
                  <a:rPr lang="en-US" b="0" dirty="0"/>
                  <a:t>-mm-dd)</a:t>
                </a:r>
                <a:endParaRPr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26AD26C-137B-4E28-A723-22E2390A54F9}"/>
                  </a:ext>
                </a:extLst>
              </p:cNvPr>
              <p:cNvCxnSpPr/>
              <p:nvPr/>
            </p:nvCxnSpPr>
            <p:spPr>
              <a:xfrm>
                <a:off x="6955488" y="4661734"/>
                <a:ext cx="586597" cy="0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BUSINESS QUESTION">
                <a:extLst>
                  <a:ext uri="{FF2B5EF4-FFF2-40B4-BE49-F238E27FC236}">
                    <a16:creationId xmlns:a16="http://schemas.microsoft.com/office/drawing/2014/main" id="{3023E1E0-3FF3-43DC-82A9-40274B3DC314}"/>
                  </a:ext>
                </a:extLst>
              </p:cNvPr>
              <p:cNvSpPr txBox="1"/>
              <p:nvPr/>
            </p:nvSpPr>
            <p:spPr>
              <a:xfrm>
                <a:off x="8386173" y="4425772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split the </a:t>
                </a:r>
                <a:r>
                  <a:rPr lang="en-US" b="0" u="sng" dirty="0"/>
                  <a:t>day only</a:t>
                </a:r>
                <a:endParaRPr b="0" u="sng" dirty="0"/>
              </a:p>
            </p:txBody>
          </p:sp>
          <p:sp>
            <p:nvSpPr>
              <p:cNvPr id="31" name="BUSINESS QUESTION">
                <a:extLst>
                  <a:ext uri="{FF2B5EF4-FFF2-40B4-BE49-F238E27FC236}">
                    <a16:creationId xmlns:a16="http://schemas.microsoft.com/office/drawing/2014/main" id="{3CF940D5-1DEA-4297-8DF5-E240EE82FCEA}"/>
                  </a:ext>
                </a:extLst>
              </p:cNvPr>
              <p:cNvSpPr txBox="1"/>
              <p:nvPr/>
            </p:nvSpPr>
            <p:spPr>
              <a:xfrm>
                <a:off x="2257322" y="4905978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“day” as number</a:t>
                </a:r>
                <a:endParaRPr b="0" dirty="0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71E52DA-D629-4DD3-9E7A-D4C530360F9C}"/>
                  </a:ext>
                </a:extLst>
              </p:cNvPr>
              <p:cNvCxnSpPr/>
              <p:nvPr/>
            </p:nvCxnSpPr>
            <p:spPr>
              <a:xfrm>
                <a:off x="6935359" y="5141940"/>
                <a:ext cx="586597" cy="0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3" name="BUSINESS QUESTION">
                <a:extLst>
                  <a:ext uri="{FF2B5EF4-FFF2-40B4-BE49-F238E27FC236}">
                    <a16:creationId xmlns:a16="http://schemas.microsoft.com/office/drawing/2014/main" id="{8B5515E8-FBE2-4D18-BC11-278E6D38184E}"/>
                  </a:ext>
                </a:extLst>
              </p:cNvPr>
              <p:cNvSpPr txBox="1"/>
              <p:nvPr/>
            </p:nvSpPr>
            <p:spPr>
              <a:xfrm>
                <a:off x="8366044" y="4905978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“day” as object (</a:t>
                </a:r>
                <a:r>
                  <a:rPr lang="en-US" b="0" u="sng" dirty="0"/>
                  <a:t>day name</a:t>
                </a:r>
                <a:r>
                  <a:rPr lang="en-US" b="0" dirty="0"/>
                  <a:t>) </a:t>
                </a:r>
                <a:endParaRPr b="0" dirty="0"/>
              </a:p>
            </p:txBody>
          </p:sp>
          <p:sp>
            <p:nvSpPr>
              <p:cNvPr id="34" name="BUSINESS QUESTION">
                <a:extLst>
                  <a:ext uri="{FF2B5EF4-FFF2-40B4-BE49-F238E27FC236}">
                    <a16:creationId xmlns:a16="http://schemas.microsoft.com/office/drawing/2014/main" id="{50BFC8A9-55D1-49FB-8DF5-3D1C719F8EC3}"/>
                  </a:ext>
                </a:extLst>
              </p:cNvPr>
              <p:cNvSpPr txBox="1"/>
              <p:nvPr/>
            </p:nvSpPr>
            <p:spPr>
              <a:xfrm>
                <a:off x="2277451" y="5398874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“trip duration” in seconds</a:t>
                </a:r>
                <a:endParaRPr b="0" dirty="0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0BFFAD6-691B-4337-A8F2-CB894F800469}"/>
                  </a:ext>
                </a:extLst>
              </p:cNvPr>
              <p:cNvCxnSpPr/>
              <p:nvPr/>
            </p:nvCxnSpPr>
            <p:spPr>
              <a:xfrm>
                <a:off x="6955488" y="5634836"/>
                <a:ext cx="586597" cy="0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6" name="BUSINESS QUESTION">
                <a:extLst>
                  <a:ext uri="{FF2B5EF4-FFF2-40B4-BE49-F238E27FC236}">
                    <a16:creationId xmlns:a16="http://schemas.microsoft.com/office/drawing/2014/main" id="{CD3B9C09-F74F-483B-BCA9-00E4193DAB1F}"/>
                  </a:ext>
                </a:extLst>
              </p:cNvPr>
              <p:cNvSpPr txBox="1"/>
              <p:nvPr/>
            </p:nvSpPr>
            <p:spPr>
              <a:xfrm>
                <a:off x="8386173" y="5398874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“trip duration” in </a:t>
                </a:r>
                <a:r>
                  <a:rPr lang="en-US" b="0" u="sng" dirty="0"/>
                  <a:t>minutes</a:t>
                </a:r>
              </a:p>
            </p:txBody>
          </p:sp>
        </p:grpSp>
        <p:sp>
          <p:nvSpPr>
            <p:cNvPr id="38" name="BUSINESS QUESTION">
              <a:extLst>
                <a:ext uri="{FF2B5EF4-FFF2-40B4-BE49-F238E27FC236}">
                  <a16:creationId xmlns:a16="http://schemas.microsoft.com/office/drawing/2014/main" id="{B1F0A548-F534-41F0-A294-C4CDE596D374}"/>
                </a:ext>
              </a:extLst>
            </p:cNvPr>
            <p:cNvSpPr txBox="1"/>
            <p:nvPr/>
          </p:nvSpPr>
          <p:spPr>
            <a:xfrm>
              <a:off x="2975834" y="5690971"/>
              <a:ext cx="8505645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dirty="0"/>
                <a:t>+</a:t>
              </a:r>
            </a:p>
            <a:p>
              <a:r>
                <a:rPr lang="en-US" dirty="0"/>
                <a:t>Renaming the columns to relevant names with unit signs</a:t>
              </a:r>
              <a:endParaRPr dirty="0"/>
            </a:p>
          </p:txBody>
        </p:sp>
      </p:grpSp>
      <p:sp>
        <p:nvSpPr>
          <p:cNvPr id="40" name="BUSINESS QUESTION">
            <a:extLst>
              <a:ext uri="{FF2B5EF4-FFF2-40B4-BE49-F238E27FC236}">
                <a16:creationId xmlns:a16="http://schemas.microsoft.com/office/drawing/2014/main" id="{D7986A76-0236-46CF-895D-4A87FC2AF8CD}"/>
              </a:ext>
            </a:extLst>
          </p:cNvPr>
          <p:cNvSpPr txBox="1"/>
          <p:nvPr/>
        </p:nvSpPr>
        <p:spPr>
          <a:xfrm>
            <a:off x="6416261" y="923383"/>
            <a:ext cx="225863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b="0" dirty="0"/>
              <a:t>In small dataset</a:t>
            </a:r>
          </a:p>
        </p:txBody>
      </p:sp>
    </p:spTree>
    <p:extLst>
      <p:ext uri="{BB962C8B-B14F-4D97-AF65-F5344CB8AC3E}">
        <p14:creationId xmlns:p14="http://schemas.microsoft.com/office/powerpoint/2010/main" val="1729756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812E-6 4.63542E-6 L -0.00024 -0.1860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-9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27" grpId="0" animBg="1"/>
      <p:bldP spid="27" grpId="1" animBg="1"/>
      <p:bldP spid="40" grpId="0" animBg="1"/>
      <p:bldP spid="4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USINESS QUESTION"/>
          <p:cNvSpPr txBox="1"/>
          <p:nvPr/>
        </p:nvSpPr>
        <p:spPr>
          <a:xfrm>
            <a:off x="5833287" y="619984"/>
            <a:ext cx="341760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VALUES OF FINDINGS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28CF26-8B25-44B8-8C5C-FC1D78BE7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68" y="1091908"/>
            <a:ext cx="7117619" cy="4895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F6144-3E49-4CBB-AEB6-4598B341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768" y="1091908"/>
            <a:ext cx="7126803" cy="547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C0443-6E12-4AFA-A8C3-12EADEBD6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32" y="1091908"/>
            <a:ext cx="8379912" cy="5048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A7936D-2248-46D8-8F9D-CAAC6D265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054" y="1091908"/>
            <a:ext cx="8940990" cy="53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04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IN">
            <a:extLst>
              <a:ext uri="{FF2B5EF4-FFF2-40B4-BE49-F238E27FC236}">
                <a16:creationId xmlns:a16="http://schemas.microsoft.com/office/drawing/2014/main" id="{5698388C-6351-4B04-BEA4-D8E1BF3E43B2}"/>
              </a:ext>
            </a:extLst>
          </p:cNvPr>
          <p:cNvSpPr txBox="1"/>
          <p:nvPr/>
        </p:nvSpPr>
        <p:spPr>
          <a:xfrm>
            <a:off x="6419645" y="622348"/>
            <a:ext cx="251190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THE NEXT STEP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8282E-EA7C-42EC-9493-52E1F957B4AD}"/>
              </a:ext>
            </a:extLst>
          </p:cNvPr>
          <p:cNvGrpSpPr/>
          <p:nvPr/>
        </p:nvGrpSpPr>
        <p:grpSpPr>
          <a:xfrm>
            <a:off x="4226568" y="1303001"/>
            <a:ext cx="8322694" cy="4666952"/>
            <a:chOff x="4226568" y="1303001"/>
            <a:chExt cx="8322694" cy="46669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350929-9E3F-4977-9CD6-94EE7D0FF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764" y="1303001"/>
              <a:ext cx="4666952" cy="4666952"/>
            </a:xfrm>
            <a:prstGeom prst="rect">
              <a:avLst/>
            </a:prstGeom>
          </p:spPr>
        </p:pic>
        <p:sp>
          <p:nvSpPr>
            <p:cNvPr id="6" name="FIN">
              <a:extLst>
                <a:ext uri="{FF2B5EF4-FFF2-40B4-BE49-F238E27FC236}">
                  <a16:creationId xmlns:a16="http://schemas.microsoft.com/office/drawing/2014/main" id="{29FA4AC2-F1E8-45FB-AB6E-7551037288E4}"/>
                </a:ext>
              </a:extLst>
            </p:cNvPr>
            <p:cNvSpPr txBox="1"/>
            <p:nvPr/>
          </p:nvSpPr>
          <p:spPr>
            <a:xfrm>
              <a:off x="4226568" y="1790869"/>
              <a:ext cx="2683427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CLASSIFICATION</a:t>
              </a:r>
            </a:p>
          </p:txBody>
        </p:sp>
        <p:sp>
          <p:nvSpPr>
            <p:cNvPr id="7" name="FIN">
              <a:extLst>
                <a:ext uri="{FF2B5EF4-FFF2-40B4-BE49-F238E27FC236}">
                  <a16:creationId xmlns:a16="http://schemas.microsoft.com/office/drawing/2014/main" id="{9F21A81C-955B-4AC6-822E-365CA79D3BC5}"/>
                </a:ext>
              </a:extLst>
            </p:cNvPr>
            <p:cNvSpPr txBox="1"/>
            <p:nvPr/>
          </p:nvSpPr>
          <p:spPr>
            <a:xfrm>
              <a:off x="10394826" y="1790870"/>
              <a:ext cx="2154436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lang="en-US" b="0" dirty="0"/>
                <a:t>REGRESSION</a:t>
              </a:r>
              <a:endParaRPr b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A480AA-CCBB-41CE-8FA7-8A1F97869AB0}"/>
              </a:ext>
            </a:extLst>
          </p:cNvPr>
          <p:cNvGrpSpPr/>
          <p:nvPr/>
        </p:nvGrpSpPr>
        <p:grpSpPr>
          <a:xfrm>
            <a:off x="5585627" y="2262793"/>
            <a:ext cx="5817398" cy="1682500"/>
            <a:chOff x="5585627" y="2262793"/>
            <a:chExt cx="5817398" cy="16825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06AC93-61E2-4FED-8499-8AB487532A6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627" y="2262794"/>
              <a:ext cx="0" cy="1682499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1A7650-BC4A-4386-8A2D-ED801EAD1B1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3025" y="2262793"/>
              <a:ext cx="0" cy="1682499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C6748B-F72C-4F55-B4BB-D2F330DD2CBB}"/>
              </a:ext>
            </a:extLst>
          </p:cNvPr>
          <p:cNvGrpSpPr/>
          <p:nvPr/>
        </p:nvGrpSpPr>
        <p:grpSpPr>
          <a:xfrm>
            <a:off x="3916700" y="4274685"/>
            <a:ext cx="8673829" cy="884038"/>
            <a:chOff x="3916700" y="4274685"/>
            <a:chExt cx="8673829" cy="884038"/>
          </a:xfrm>
        </p:grpSpPr>
        <p:sp>
          <p:nvSpPr>
            <p:cNvPr id="10" name="FIN">
              <a:extLst>
                <a:ext uri="{FF2B5EF4-FFF2-40B4-BE49-F238E27FC236}">
                  <a16:creationId xmlns:a16="http://schemas.microsoft.com/office/drawing/2014/main" id="{EEC6D616-9803-411A-999A-285DE46391BA}"/>
                </a:ext>
              </a:extLst>
            </p:cNvPr>
            <p:cNvSpPr txBox="1"/>
            <p:nvPr/>
          </p:nvSpPr>
          <p:spPr>
            <a:xfrm>
              <a:off x="10215520" y="4274685"/>
              <a:ext cx="2375009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the duration of the next ride</a:t>
              </a:r>
              <a:endParaRPr b="0" dirty="0"/>
            </a:p>
          </p:txBody>
        </p:sp>
        <p:sp>
          <p:nvSpPr>
            <p:cNvPr id="11" name="FIN">
              <a:extLst>
                <a:ext uri="{FF2B5EF4-FFF2-40B4-BE49-F238E27FC236}">
                  <a16:creationId xmlns:a16="http://schemas.microsoft.com/office/drawing/2014/main" id="{2A95809A-3885-461F-AC4E-ABDE33490351}"/>
                </a:ext>
              </a:extLst>
            </p:cNvPr>
            <p:cNvSpPr txBox="1"/>
            <p:nvPr/>
          </p:nvSpPr>
          <p:spPr>
            <a:xfrm>
              <a:off x="3916700" y="4317467"/>
              <a:ext cx="3337853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is the next trip is longer than the avg duration</a:t>
              </a:r>
              <a:endParaRPr b="0" dirty="0"/>
            </a:p>
          </p:txBody>
        </p:sp>
      </p:grpSp>
      <p:sp>
        <p:nvSpPr>
          <p:cNvPr id="15" name="FIN">
            <a:extLst>
              <a:ext uri="{FF2B5EF4-FFF2-40B4-BE49-F238E27FC236}">
                <a16:creationId xmlns:a16="http://schemas.microsoft.com/office/drawing/2014/main" id="{0A4A7905-636D-4D04-8494-1AE268FD8CAC}"/>
              </a:ext>
            </a:extLst>
          </p:cNvPr>
          <p:cNvSpPr txBox="1"/>
          <p:nvPr/>
        </p:nvSpPr>
        <p:spPr>
          <a:xfrm>
            <a:off x="3899354" y="5942459"/>
            <a:ext cx="33378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 </a:t>
            </a:r>
            <a:endParaRPr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F027E-1399-4E00-8EBE-FE30B84AA70B}"/>
              </a:ext>
            </a:extLst>
          </p:cNvPr>
          <p:cNvGrpSpPr/>
          <p:nvPr/>
        </p:nvGrpSpPr>
        <p:grpSpPr>
          <a:xfrm>
            <a:off x="1965981" y="1578573"/>
            <a:ext cx="1764308" cy="5238936"/>
            <a:chOff x="1965981" y="1578573"/>
            <a:chExt cx="1764308" cy="5238936"/>
          </a:xfrm>
        </p:grpSpPr>
        <p:sp>
          <p:nvSpPr>
            <p:cNvPr id="12" name="FIN">
              <a:extLst>
                <a:ext uri="{FF2B5EF4-FFF2-40B4-BE49-F238E27FC236}">
                  <a16:creationId xmlns:a16="http://schemas.microsoft.com/office/drawing/2014/main" id="{6135CCB8-6BD0-4127-8242-F493C75FB6EF}"/>
                </a:ext>
              </a:extLst>
            </p:cNvPr>
            <p:cNvSpPr txBox="1"/>
            <p:nvPr/>
          </p:nvSpPr>
          <p:spPr>
            <a:xfrm>
              <a:off x="1965981" y="4325978"/>
              <a:ext cx="1764297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/>
              <a:r>
                <a:rPr lang="en-US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Predict Y</a:t>
              </a:r>
              <a:endParaRPr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FIN">
              <a:extLst>
                <a:ext uri="{FF2B5EF4-FFF2-40B4-BE49-F238E27FC236}">
                  <a16:creationId xmlns:a16="http://schemas.microsoft.com/office/drawing/2014/main" id="{6D3E3EDA-146F-48B8-B6EF-F1A075728E93}"/>
                </a:ext>
              </a:extLst>
            </p:cNvPr>
            <p:cNvSpPr txBox="1"/>
            <p:nvPr/>
          </p:nvSpPr>
          <p:spPr>
            <a:xfrm>
              <a:off x="1965981" y="1793526"/>
              <a:ext cx="1764298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/>
              <a:r>
                <a:rPr lang="en-US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type</a:t>
              </a:r>
              <a:endParaRPr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FIN">
              <a:extLst>
                <a:ext uri="{FF2B5EF4-FFF2-40B4-BE49-F238E27FC236}">
                  <a16:creationId xmlns:a16="http://schemas.microsoft.com/office/drawing/2014/main" id="{D1179BB2-8354-45B2-B7CD-32E6D6E9485B}"/>
                </a:ext>
              </a:extLst>
            </p:cNvPr>
            <p:cNvSpPr txBox="1"/>
            <p:nvPr/>
          </p:nvSpPr>
          <p:spPr>
            <a:xfrm>
              <a:off x="1965981" y="6038314"/>
              <a:ext cx="1764298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/>
              <a:r>
                <a:rPr lang="en-US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Sub-goals</a:t>
              </a:r>
              <a:endParaRPr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3C0A64-28BF-4C44-961D-E157345F2EE3}"/>
                </a:ext>
              </a:extLst>
            </p:cNvPr>
            <p:cNvCxnSpPr/>
            <p:nvPr/>
          </p:nvCxnSpPr>
          <p:spPr>
            <a:xfrm>
              <a:off x="3730289" y="1578573"/>
              <a:ext cx="0" cy="523893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15096-84CE-4274-B6C5-FE987778C9FD}"/>
              </a:ext>
            </a:extLst>
          </p:cNvPr>
          <p:cNvGrpSpPr/>
          <p:nvPr/>
        </p:nvGrpSpPr>
        <p:grpSpPr>
          <a:xfrm>
            <a:off x="4061076" y="5757793"/>
            <a:ext cx="9015426" cy="937111"/>
            <a:chOff x="4061076" y="5757793"/>
            <a:chExt cx="9015426" cy="937111"/>
          </a:xfrm>
        </p:grpSpPr>
        <p:sp>
          <p:nvSpPr>
            <p:cNvPr id="17" name="FIN">
              <a:extLst>
                <a:ext uri="{FF2B5EF4-FFF2-40B4-BE49-F238E27FC236}">
                  <a16:creationId xmlns:a16="http://schemas.microsoft.com/office/drawing/2014/main" id="{9F6C9AE4-12DE-42AE-AA6B-D79FED7DBAF3}"/>
                </a:ext>
              </a:extLst>
            </p:cNvPr>
            <p:cNvSpPr txBox="1"/>
            <p:nvPr/>
          </p:nvSpPr>
          <p:spPr>
            <a:xfrm>
              <a:off x="4061076" y="5853648"/>
              <a:ext cx="3049099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Optimizing the number of taxis</a:t>
              </a:r>
              <a:endParaRPr b="0" dirty="0"/>
            </a:p>
          </p:txBody>
        </p:sp>
        <p:sp>
          <p:nvSpPr>
            <p:cNvPr id="18" name="FIN">
              <a:extLst>
                <a:ext uri="{FF2B5EF4-FFF2-40B4-BE49-F238E27FC236}">
                  <a16:creationId xmlns:a16="http://schemas.microsoft.com/office/drawing/2014/main" id="{10AE4B6C-1112-46BC-AB07-6265455E3CEC}"/>
                </a:ext>
              </a:extLst>
            </p:cNvPr>
            <p:cNvSpPr txBox="1"/>
            <p:nvPr/>
          </p:nvSpPr>
          <p:spPr>
            <a:xfrm>
              <a:off x="9738649" y="5757793"/>
              <a:ext cx="3337853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Lowering fuel</a:t>
              </a:r>
            </a:p>
            <a:p>
              <a:r>
                <a:rPr lang="en-US" b="0" dirty="0"/>
                <a:t> costs</a:t>
              </a:r>
              <a:endParaRPr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9473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YC…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3004799" cy="3302001"/>
          </a:xfrm>
          <a:prstGeom prst="rect">
            <a:avLst/>
          </a:prstGeom>
        </p:spPr>
        <p:txBody>
          <a:bodyPr lIns="38100" tIns="38100" rIns="38100" bIns="38100" anchor="ctr"/>
          <a:lstStyle/>
          <a:p>
            <a:pPr defTabSz="12700">
              <a:lnSpc>
                <a:spcPct val="60000"/>
              </a:lnSpc>
              <a:defRPr sz="10000"/>
            </a:pPr>
            <a:r>
              <a:rPr dirty="0"/>
              <a:t>NYC </a:t>
            </a:r>
          </a:p>
          <a:p>
            <a:pPr defTabSz="12700">
              <a:lnSpc>
                <a:spcPct val="60000"/>
              </a:lnSpc>
              <a:defRPr sz="10000"/>
            </a:pPr>
            <a:r>
              <a:rPr dirty="0"/>
              <a:t>TAXI</a:t>
            </a:r>
          </a:p>
        </p:txBody>
      </p:sp>
      <p:pic>
        <p:nvPicPr>
          <p:cNvPr id="120" name="1.png" descr="1.png"/>
          <p:cNvPicPr>
            <a:picLocks noChangeAspect="1"/>
          </p:cNvPicPr>
          <p:nvPr/>
        </p:nvPicPr>
        <p:blipFill>
          <a:blip r:embed="rId2">
            <a:alphaModFix amt="25185"/>
            <a:extLst/>
          </a:blip>
          <a:stretch>
            <a:fillRect/>
          </a:stretch>
        </p:blipFill>
        <p:spPr>
          <a:xfrm>
            <a:off x="-812801" y="0"/>
            <a:ext cx="14630401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finished-please-no.jpg" descr="finished-please-no.jpg">
            <a:extLst>
              <a:ext uri="{FF2B5EF4-FFF2-40B4-BE49-F238E27FC236}">
                <a16:creationId xmlns:a16="http://schemas.microsoft.com/office/drawing/2014/main" id="{1614481C-DC03-46B9-B3CB-A11128DD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1420" y="2658739"/>
            <a:ext cx="6741959" cy="6741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9312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211</Words>
  <Application>Microsoft Office PowerPoint</Application>
  <PresentationFormat>Custom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NYC  TAXI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NYC  TAXI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 TAXI</dc:title>
  <cp:lastModifiedBy>Peleg Amon</cp:lastModifiedBy>
  <cp:revision>18</cp:revision>
  <dcterms:modified xsi:type="dcterms:W3CDTF">2018-12-05T21:36:22Z</dcterms:modified>
</cp:coreProperties>
</file>